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7"/>
            <a:ext cx="7772400" cy="14700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  <a:lvl2pPr marL="0" indent="457200" algn="ctr">
              <a:buSzTx/>
              <a:buNone/>
            </a:lvl2pPr>
            <a:lvl3pPr marL="0" indent="914400" algn="ctr">
              <a:buSzTx/>
              <a:buNone/>
            </a:lvl3pPr>
            <a:lvl4pPr marL="0" indent="1371600" algn="ctr">
              <a:buSzTx/>
              <a:buNone/>
            </a:lvl4pPr>
            <a:lvl5pPr marL="0" indent="1828800" algn="ct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4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92" name="图片占位符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9"/>
            <a:ext cx="5486401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 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1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4645028" y="1535112"/>
            <a:ext cx="4041776" cy="639765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457204" y="273049"/>
            <a:ext cx="3008314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文本占位符 3"/>
          <p:cNvSpPr>
            <a:spLocks noGrp="1"/>
          </p:cNvSpPr>
          <p:nvPr>
            <p:ph type="body" sz="half" idx="21"/>
          </p:nvPr>
        </p:nvSpPr>
        <p:spPr>
          <a:xfrm>
            <a:off x="457203" y="1435103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4892" y="6245225"/>
            <a:ext cx="301909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0939"/>
            <a:ext cx="814388" cy="71755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AutoShape 2"/>
          <p:cNvSpPr txBox="1"/>
          <p:nvPr/>
        </p:nvSpPr>
        <p:spPr>
          <a:xfrm>
            <a:off x="3995935" y="4161084"/>
            <a:ext cx="4572001" cy="9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r">
              <a:lnSpc>
                <a:spcPct val="125000"/>
              </a:lnSpc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IEG · 天美工作室群 · 新视野产品组</a:t>
            </a:r>
          </a:p>
          <a:p>
            <a:pPr algn="r">
              <a:lnSpc>
                <a:spcPct val="125000"/>
              </a:lnSpc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zhiyangfu 傅志阳</a:t>
            </a:r>
          </a:p>
        </p:txBody>
      </p:sp>
      <p:sp>
        <p:nvSpPr>
          <p:cNvPr id="105" name="文本框 50"/>
          <p:cNvSpPr txBox="1"/>
          <p:nvPr/>
        </p:nvSpPr>
        <p:spPr>
          <a:xfrm>
            <a:off x="1593660" y="2309973"/>
            <a:ext cx="718109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移动客户端通道面试陈述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服务间通信</a:t>
            </a:r>
          </a:p>
        </p:txBody>
      </p:sp>
      <p:sp>
        <p:nvSpPr>
          <p:cNvPr id="178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2021-02-23 at 10.48.10 AM.jpg" descr="Screen Shot 2021-02-23 at 10.48.10 A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10" y="1354702"/>
            <a:ext cx="6528363" cy="5195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服务间通信</a:t>
            </a:r>
          </a:p>
        </p:txBody>
      </p:sp>
      <p:sp>
        <p:nvSpPr>
          <p:cNvPr id="183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 Shot 2021-02-22 at 8.54.35 PM.jpg" descr="Screen Shot 2021-02-22 at 8.54.35 P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05" y="1151699"/>
            <a:ext cx="6651135" cy="5569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文本框 50"/>
          <p:cNvSpPr txBox="1"/>
          <p:nvPr/>
        </p:nvSpPr>
        <p:spPr>
          <a:xfrm>
            <a:off x="1377636" y="333375"/>
            <a:ext cx="584898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服务管理&amp;质量保证</a:t>
            </a:r>
          </a:p>
        </p:txBody>
      </p:sp>
      <p:sp>
        <p:nvSpPr>
          <p:cNvPr id="188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 Placeholder 2"/>
          <p:cNvSpPr txBox="1"/>
          <p:nvPr/>
        </p:nvSpPr>
        <p:spPr>
          <a:xfrm>
            <a:off x="426719" y="1196752"/>
            <a:ext cx="8290561" cy="6707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500"/>
              </a:spcBef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85750" indent="-285750">
              <a:spcBef>
                <a:spcPts val="400"/>
              </a:spcBef>
              <a:buSzPct val="100000"/>
              <a:buChar char="–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服务监控</a:t>
            </a:r>
          </a:p>
          <a:p>
            <a:pPr>
              <a:spcBef>
                <a:spcPts val="400"/>
              </a:spcBef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85750" indent="-285750">
              <a:spcBef>
                <a:spcPts val="400"/>
              </a:spcBef>
              <a:buSzPct val="100000"/>
              <a:buChar char="–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服务问题定位</a:t>
            </a:r>
          </a:p>
          <a:p>
            <a:pPr lvl="1">
              <a:spcBef>
                <a:spcPts val="500"/>
              </a:spcBef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85750" indent="-285750">
              <a:spcBef>
                <a:spcPts val="400"/>
              </a:spcBef>
              <a:buSzPct val="100000"/>
              <a:buChar char="–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服务熔断、降级</a:t>
            </a:r>
          </a:p>
          <a:p>
            <a:pPr marL="285750" indent="-285750">
              <a:spcBef>
                <a:spcPts val="400"/>
              </a:spcBef>
              <a:buSzPct val="100000"/>
              <a:buChar char="–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85750" indent="-285750">
              <a:spcBef>
                <a:spcPts val="400"/>
              </a:spcBef>
              <a:buSzPct val="100000"/>
              <a:buChar char="–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服务测试</a:t>
            </a:r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服务监控</a:t>
            </a:r>
          </a:p>
        </p:txBody>
      </p:sp>
      <p:sp>
        <p:nvSpPr>
          <p:cNvPr id="193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 Placeholder 2"/>
          <p:cNvSpPr txBox="1"/>
          <p:nvPr/>
        </p:nvSpPr>
        <p:spPr>
          <a:xfrm>
            <a:off x="426719" y="1196752"/>
            <a:ext cx="8290561" cy="5961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899" indent="-342899">
              <a:spcBef>
                <a:spcPts val="500"/>
              </a:spcBef>
              <a:buSzPct val="100000"/>
              <a:buChar char="-"/>
              <a:defRPr sz="1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899" indent="-342899">
              <a:spcBef>
                <a:spcPts val="500"/>
              </a:spcBef>
              <a:buSzPct val="100000"/>
              <a:buChar char="-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根据服务内容制定不同的监控指标：内存占用、网络流量、磁盘空间、卡顿、成功率等，统一上报接口到 MTA，供后续分析</a:t>
            </a:r>
          </a:p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899" indent="-342899">
              <a:spcBef>
                <a:spcPts val="500"/>
              </a:spcBef>
              <a:buSzPct val="100000"/>
              <a:buChar char="-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需要实时报警的，会上报到企业微信 bot</a:t>
            </a:r>
          </a:p>
          <a:p>
            <a:pPr lvl="1">
              <a:spcBef>
                <a:spcPts val="500"/>
              </a:spcBef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196" name="Screen Shot 2021-02-23 at 11.25.53 AM.jpg" descr="Screen Shot 2021-02-23 at 11.25.53 A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346" y="3573049"/>
            <a:ext cx="5009308" cy="3145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服务问题定位</a:t>
            </a:r>
          </a:p>
        </p:txBody>
      </p:sp>
      <p:sp>
        <p:nvSpPr>
          <p:cNvPr id="199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 Placeholder 2"/>
          <p:cNvSpPr txBox="1"/>
          <p:nvPr/>
        </p:nvSpPr>
        <p:spPr>
          <a:xfrm>
            <a:off x="426720" y="1634281"/>
            <a:ext cx="8290560" cy="451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服务日志带 tag 输出，方便过滤</a:t>
            </a:r>
          </a:p>
          <a:p>
            <a:pPr lvl="1">
              <a:spcBef>
                <a:spcPts val="500"/>
              </a:spcBef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重点服务日志分文件输出，方便定位问题</a:t>
            </a:r>
            <a:endParaRPr sz="2000"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服务熔断、降级</a:t>
            </a:r>
          </a:p>
        </p:txBody>
      </p:sp>
      <p:sp>
        <p:nvSpPr>
          <p:cNvPr id="204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5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 Placeholder 2"/>
          <p:cNvSpPr txBox="1"/>
          <p:nvPr/>
        </p:nvSpPr>
        <p:spPr>
          <a:xfrm>
            <a:off x="426719" y="1196752"/>
            <a:ext cx="8290561" cy="7795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服务熔断：当多次访问一个服务失败时，应该熔断，直接返回错误</a:t>
            </a:r>
            <a:endParaRPr sz="800"/>
          </a:p>
          <a:p>
            <a:pPr lvl="1">
              <a:spcBef>
                <a:spcPts val="500"/>
              </a:spcBef>
              <a:defRPr sz="1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网络服务因为网络问题，多次失败，等待网络恢复</a:t>
            </a:r>
          </a:p>
          <a:p>
            <a:pPr marL="742950" lvl="1" indent="-285750">
              <a:spcBef>
                <a:spcPts val="4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语音因为第三方服务出问题，不要无谓重试</a:t>
            </a:r>
          </a:p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服务降级：当服务有多套方案时，可以降级到不完美方案</a:t>
            </a:r>
            <a:endParaRPr sz="2000"/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没有本地网络权限时，IPC(跨进程通信)可以由 WebSocket 方案改用 UDP 方案</a:t>
            </a:r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服务测试</a:t>
            </a:r>
          </a:p>
        </p:txBody>
      </p:sp>
      <p:sp>
        <p:nvSpPr>
          <p:cNvPr id="209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1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ext Placeholder 2"/>
          <p:cNvSpPr txBox="1"/>
          <p:nvPr/>
        </p:nvSpPr>
        <p:spPr>
          <a:xfrm>
            <a:off x="426719" y="1196752"/>
            <a:ext cx="8290561" cy="545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微服务架构下，测试分为三个层级：</a:t>
            </a:r>
          </a:p>
          <a:p>
            <a:pPr marL="685800" lvl="1" indent="-228600">
              <a:spcBef>
                <a:spcPts val="5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端到端测试：覆盖整个系统，一般是直接跑功能</a:t>
            </a:r>
            <a:endParaRPr sz="800"/>
          </a:p>
          <a:p>
            <a:pPr marL="685800" lvl="1" indent="-228600">
              <a:spcBef>
                <a:spcPts val="5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服务测试：针对服务协议接口进行测试</a:t>
            </a:r>
          </a:p>
          <a:p>
            <a:pPr marL="685800" lvl="1" indent="-228600">
              <a:spcBef>
                <a:spcPts val="5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单元测试：针对代码单元进行测试</a:t>
            </a:r>
          </a:p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2" y="3379548"/>
            <a:ext cx="8167256" cy="2931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文本框 50"/>
          <p:cNvSpPr txBox="1"/>
          <p:nvPr/>
        </p:nvSpPr>
        <p:spPr>
          <a:xfrm>
            <a:off x="1377636" y="333375"/>
            <a:ext cx="691261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服务案例：iOS</a:t>
            </a:r>
            <a:r>
              <a:t>跨进程通信方案（IPC）</a:t>
            </a:r>
          </a:p>
        </p:txBody>
      </p:sp>
      <p:sp>
        <p:nvSpPr>
          <p:cNvPr id="215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1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ext Placeholder 2"/>
          <p:cNvSpPr txBox="1"/>
          <p:nvPr/>
        </p:nvSpPr>
        <p:spPr>
          <a:xfrm>
            <a:off x="426720" y="1456617"/>
            <a:ext cx="8290560" cy="676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需求背景：为了更好的开黑体验（比如拉起王者后能直接开始游戏、更好的小组语音交流等），需要直接与王者客户端进行实时双向通信。</a:t>
            </a:r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iOS 下 IPC 方案：</a:t>
            </a:r>
          </a:p>
          <a:p>
            <a:pPr marL="714375" lvl="1" indent="-257175">
              <a:spcBef>
                <a:spcPts val="500"/>
              </a:spcBef>
              <a:buClr>
                <a:schemeClr val="accent3">
                  <a:lumOff val="44000"/>
                </a:schemeClr>
              </a:buClr>
              <a:buSzPct val="100000"/>
              <a:buChar char="•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800"/>
              <a:t>URL Scheme：没法双向通信</a:t>
            </a:r>
          </a:p>
          <a:p>
            <a:pPr marL="800100" lvl="1" indent="-342900">
              <a:spcBef>
                <a:spcPts val="500"/>
              </a:spcBef>
              <a:buClr>
                <a:schemeClr val="accent3">
                  <a:lumOff val="44000"/>
                </a:schemeClr>
              </a:buClr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PasteBoard：没法双向通信</a:t>
            </a:r>
          </a:p>
          <a:p>
            <a:pPr marL="800100" lvl="1" indent="-342900">
              <a:spcBef>
                <a:spcPts val="500"/>
              </a:spcBef>
              <a:buClr>
                <a:schemeClr val="accent3">
                  <a:lumOff val="44000"/>
                </a:schemeClr>
              </a:buClr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Keychain：没法实时通信</a:t>
            </a:r>
            <a:endParaRPr sz="2000"/>
          </a:p>
          <a:p>
            <a:pPr>
              <a:spcBef>
                <a:spcPts val="500"/>
              </a:spcBef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文本框 50"/>
          <p:cNvSpPr txBox="1"/>
          <p:nvPr/>
        </p:nvSpPr>
        <p:spPr>
          <a:xfrm>
            <a:off x="1377636" y="333375"/>
            <a:ext cx="691261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服务案例：iOS</a:t>
            </a:r>
            <a:r>
              <a:t>跨进程通信方案（IPC）</a:t>
            </a:r>
          </a:p>
        </p:txBody>
      </p:sp>
      <p:sp>
        <p:nvSpPr>
          <p:cNvPr id="220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ext Placeholder 2"/>
          <p:cNvSpPr txBox="1"/>
          <p:nvPr/>
        </p:nvSpPr>
        <p:spPr>
          <a:xfrm>
            <a:off x="426719" y="1196752"/>
            <a:ext cx="8290561" cy="551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另辟蹊径：Local</a:t>
            </a:r>
            <a:r>
              <a:rPr dirty="0"/>
              <a:t> Socket</a:t>
            </a:r>
            <a:endParaRPr sz="2000" dirty="0"/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一个进程在本地的端口port进行TCP</a:t>
            </a:r>
            <a:r>
              <a:rPr dirty="0"/>
              <a:t>/</a:t>
            </a:r>
            <a:r>
              <a:rPr dirty="0" err="1"/>
              <a:t>UDP的bind和listen，另外一个进程对端口port发起相应连接</a:t>
            </a:r>
            <a:endParaRPr dirty="0"/>
          </a:p>
          <a:p>
            <a:pPr>
              <a:spcBef>
                <a:spcPts val="500"/>
              </a:spcBef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优点：灵活，只要连接保持着，随时都可以传任何数据，而且带宽足够大</a:t>
            </a:r>
            <a:endParaRPr sz="2000" dirty="0"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  <a:p>
            <a:pPr marL="800100" lvl="1" indent="-342900"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000" dirty="0" err="1"/>
              <a:t>缺点：要通信的另外一方具备在后台运行的权限（后台保活策略</a:t>
            </a:r>
            <a:r>
              <a:rPr sz="2000" dirty="0"/>
              <a:t>）</a:t>
            </a:r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文本框 50"/>
          <p:cNvSpPr txBox="1"/>
          <p:nvPr/>
        </p:nvSpPr>
        <p:spPr>
          <a:xfrm>
            <a:off x="1377636" y="333375"/>
            <a:ext cx="691261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WebSocketConnector</a:t>
            </a:r>
          </a:p>
        </p:txBody>
      </p:sp>
      <p:sp>
        <p:nvSpPr>
          <p:cNvPr id="225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 Placeholder 2"/>
          <p:cNvSpPr txBox="1"/>
          <p:nvPr/>
        </p:nvSpPr>
        <p:spPr>
          <a:xfrm>
            <a:off x="426719" y="1196752"/>
            <a:ext cx="8290561" cy="2441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05" y="1373172"/>
            <a:ext cx="8857590" cy="5172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"/>
          <p:cNvGrpSpPr/>
          <p:nvPr/>
        </p:nvGrpSpPr>
        <p:grpSpPr>
          <a:xfrm>
            <a:off x="1814575" y="1452056"/>
            <a:ext cx="1609905" cy="3703066"/>
            <a:chOff x="62346" y="35995"/>
            <a:chExt cx="1609903" cy="3703065"/>
          </a:xfrm>
        </p:grpSpPr>
        <p:sp>
          <p:nvSpPr>
            <p:cNvPr id="107" name="等腰三角形 2"/>
            <p:cNvSpPr/>
            <p:nvPr/>
          </p:nvSpPr>
          <p:spPr>
            <a:xfrm rot="19800000">
              <a:off x="202581" y="214969"/>
              <a:ext cx="930718" cy="801731"/>
            </a:xfrm>
            <a:prstGeom prst="triangle">
              <a:avLst/>
            </a:prstGeom>
            <a:solidFill>
              <a:srgbClr val="F0632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8" name="等腰三角形 3"/>
            <p:cNvSpPr/>
            <p:nvPr/>
          </p:nvSpPr>
          <p:spPr>
            <a:xfrm rot="9000000">
              <a:off x="603446" y="909287"/>
              <a:ext cx="930718" cy="801732"/>
            </a:xfrm>
            <a:prstGeom prst="triangle">
              <a:avLst/>
            </a:prstGeom>
            <a:solidFill>
              <a:srgbClr val="F692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9" name="等腰三角形 4"/>
            <p:cNvSpPr/>
            <p:nvPr/>
          </p:nvSpPr>
          <p:spPr>
            <a:xfrm rot="19800000">
              <a:off x="200432" y="1141968"/>
              <a:ext cx="930718" cy="801731"/>
            </a:xfrm>
            <a:prstGeom prst="triangle">
              <a:avLst/>
            </a:prstGeom>
            <a:solidFill>
              <a:srgbClr val="FBB4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10" name="等腰三角形 5"/>
            <p:cNvSpPr/>
            <p:nvPr/>
          </p:nvSpPr>
          <p:spPr>
            <a:xfrm rot="9000000">
              <a:off x="601297" y="1836287"/>
              <a:ext cx="930718" cy="801731"/>
            </a:xfrm>
            <a:prstGeom prst="triangle">
              <a:avLst/>
            </a:prstGeom>
            <a:solidFill>
              <a:srgbClr val="FED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11" name="等腰三角形 6"/>
            <p:cNvSpPr/>
            <p:nvPr/>
          </p:nvSpPr>
          <p:spPr>
            <a:xfrm rot="19800000">
              <a:off x="202553" y="2066501"/>
              <a:ext cx="930718" cy="801731"/>
            </a:xfrm>
            <a:prstGeom prst="triangle">
              <a:avLst/>
            </a:prstGeom>
            <a:solidFill>
              <a:srgbClr val="21AB8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12" name="等腰三角形 7"/>
            <p:cNvSpPr/>
            <p:nvPr/>
          </p:nvSpPr>
          <p:spPr>
            <a:xfrm rot="9000000">
              <a:off x="600994" y="2758356"/>
              <a:ext cx="930719" cy="801732"/>
            </a:xfrm>
            <a:prstGeom prst="triangle">
              <a:avLst/>
            </a:prstGeom>
            <a:solidFill>
              <a:srgbClr val="98D4A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114" name="文本框 50"/>
          <p:cNvSpPr txBox="1"/>
          <p:nvPr/>
        </p:nvSpPr>
        <p:spPr>
          <a:xfrm>
            <a:off x="3897644" y="2852938"/>
            <a:ext cx="5848986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个人经历概述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文本框 50"/>
          <p:cNvSpPr txBox="1"/>
          <p:nvPr/>
        </p:nvSpPr>
        <p:spPr>
          <a:xfrm>
            <a:off x="1377636" y="333375"/>
            <a:ext cx="691261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WebSocketConnector</a:t>
            </a:r>
          </a:p>
        </p:txBody>
      </p:sp>
      <p:sp>
        <p:nvSpPr>
          <p:cNvPr id="231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32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ext Placeholder 2"/>
          <p:cNvSpPr txBox="1"/>
          <p:nvPr/>
        </p:nvSpPr>
        <p:spPr>
          <a:xfrm>
            <a:off x="426719" y="1196752"/>
            <a:ext cx="8290561" cy="446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通信安全，数据加密</a:t>
            </a:r>
            <a:endParaRPr sz="2000"/>
          </a:p>
          <a:p>
            <a:pPr marL="774700" lvl="1" indent="-3175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000"/>
              <a:t>S</a:t>
            </a:r>
            <a:r>
              <a:t>ec-WebSocket-Protocol 子协议验证 bundle id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SSL Pinning 防止中间人攻击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400"/>
          </a:p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数据完整性</a:t>
            </a:r>
            <a:endParaRPr sz="1400"/>
          </a:p>
          <a:p>
            <a:pPr marL="736600" lvl="1" indent="-2794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Heart Beat &amp; Ping Pong</a:t>
            </a:r>
          </a:p>
          <a:p>
            <a:pPr marL="736600" lvl="1" indent="-2794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断线重连，重发</a:t>
            </a:r>
            <a:endParaRPr sz="14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400"/>
          </a:p>
          <a:p>
            <a:pPr marL="342900" indent="-3429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本地网络权限</a:t>
            </a:r>
          </a:p>
          <a:p>
            <a:pPr marL="736600" lvl="1" indent="-2794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降级到 UDP 方案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文本框 50"/>
          <p:cNvSpPr txBox="1"/>
          <p:nvPr/>
        </p:nvSpPr>
        <p:spPr>
          <a:xfrm>
            <a:off x="1377636" y="333375"/>
            <a:ext cx="691261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UDP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Connector</a:t>
            </a:r>
          </a:p>
        </p:txBody>
      </p:sp>
      <p:sp>
        <p:nvSpPr>
          <p:cNvPr id="236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ext Placeholder 2"/>
          <p:cNvSpPr txBox="1"/>
          <p:nvPr/>
        </p:nvSpPr>
        <p:spPr>
          <a:xfrm>
            <a:off x="426719" y="1196752"/>
            <a:ext cx="8290561" cy="2441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" y="1324747"/>
            <a:ext cx="8587074" cy="4971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文本框 50"/>
          <p:cNvSpPr txBox="1"/>
          <p:nvPr/>
        </p:nvSpPr>
        <p:spPr>
          <a:xfrm>
            <a:off x="1377636" y="333375"/>
            <a:ext cx="691261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扩展性</a:t>
            </a:r>
          </a:p>
        </p:txBody>
      </p:sp>
      <p:sp>
        <p:nvSpPr>
          <p:cNvPr id="242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4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ext Placeholder 2"/>
          <p:cNvSpPr txBox="1"/>
          <p:nvPr/>
        </p:nvSpPr>
        <p:spPr>
          <a:xfrm>
            <a:off x="80767" y="855680"/>
            <a:ext cx="9063231" cy="5860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 marL="762000" lvl="1" indent="-3048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多协议扩展：TCP、UDP、HTTP、WebSocket、MultiCast</a:t>
            </a:r>
            <a:endParaRPr dirty="0"/>
          </a:p>
          <a:p>
            <a:pPr marL="762000" lvl="1" indent="-304800">
              <a:spcBef>
                <a:spcPts val="500"/>
              </a:spcBef>
              <a:buSzPct val="100000"/>
              <a:buChar char="-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 marL="762000" lvl="1" indent="-3048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多</a:t>
            </a:r>
            <a:r>
              <a:rPr dirty="0"/>
              <a:t> App </a:t>
            </a:r>
            <a:r>
              <a:rPr dirty="0" err="1"/>
              <a:t>支持</a:t>
            </a:r>
            <a:r>
              <a:rPr dirty="0"/>
              <a:t>：</a:t>
            </a:r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 marL="762000" lvl="1" indent="-304800">
              <a:spcBef>
                <a:spcPts val="500"/>
              </a:spcBef>
              <a:buSzPct val="100000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已接入王者上线并开源</a:t>
            </a:r>
            <a:endParaRPr sz="8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</p:txBody>
      </p:sp>
      <p:pic>
        <p:nvPicPr>
          <p:cNvPr id="245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1" y="2343743"/>
            <a:ext cx="4959452" cy="2464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文本框 50"/>
          <p:cNvSpPr txBox="1"/>
          <p:nvPr/>
        </p:nvSpPr>
        <p:spPr>
          <a:xfrm>
            <a:off x="1377636" y="333375"/>
            <a:ext cx="5848986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系统成果</a:t>
            </a:r>
          </a:p>
        </p:txBody>
      </p:sp>
      <p:sp>
        <p:nvSpPr>
          <p:cNvPr id="248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4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G_3875.PNG" descr="IMG_387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165" y="1451092"/>
            <a:ext cx="1529814" cy="331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G_3876.PNG" descr="IMG_387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89" y="1451092"/>
            <a:ext cx="1529815" cy="331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G_3878.PNG" descr="IMG_387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853" y="1451092"/>
            <a:ext cx="1529814" cy="331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G_3879.PNG" descr="IMG_387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996" y="1451092"/>
            <a:ext cx="1529815" cy="331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微服务化游戏联机对战系统"/>
          <p:cNvSpPr txBox="1"/>
          <p:nvPr/>
        </p:nvSpPr>
        <p:spPr>
          <a:xfrm>
            <a:off x="2379980" y="5993450"/>
            <a:ext cx="4384041" cy="459741"/>
          </a:xfrm>
          <a:prstGeom prst="rect">
            <a:avLst/>
          </a:prstGeom>
          <a:ln w="127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spcBef>
                <a:spcPts val="600"/>
              </a:spcBef>
              <a:defRPr sz="2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微服务化游戏联机对战系统</a:t>
            </a:r>
          </a:p>
        </p:txBody>
      </p:sp>
      <p:sp>
        <p:nvSpPr>
          <p:cNvPr id="255" name="Line"/>
          <p:cNvSpPr/>
          <p:nvPr/>
        </p:nvSpPr>
        <p:spPr>
          <a:xfrm flipH="1" flipV="1">
            <a:off x="1553432" y="4803934"/>
            <a:ext cx="2718306" cy="113691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56" name="Line"/>
          <p:cNvSpPr/>
          <p:nvPr/>
        </p:nvSpPr>
        <p:spPr>
          <a:xfrm flipV="1">
            <a:off x="4329658" y="4846725"/>
            <a:ext cx="3151005" cy="109563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文本框 50"/>
          <p:cNvSpPr txBox="1"/>
          <p:nvPr/>
        </p:nvSpPr>
        <p:spPr>
          <a:xfrm>
            <a:off x="1377636" y="333375"/>
            <a:ext cx="5848986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系统总结</a:t>
            </a:r>
          </a:p>
        </p:txBody>
      </p:sp>
      <p:sp>
        <p:nvSpPr>
          <p:cNvPr id="259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6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ext Placeholder 2"/>
          <p:cNvSpPr txBox="1"/>
          <p:nvPr/>
        </p:nvSpPr>
        <p:spPr>
          <a:xfrm>
            <a:off x="297239" y="1050928"/>
            <a:ext cx="829056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5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微服务化架构在客户端的全新尝试</a:t>
            </a:r>
          </a:p>
          <a:p>
            <a:pPr marL="1143000" lvl="2" indent="-228600">
              <a:spcBef>
                <a:spcPts val="500"/>
              </a:spcBef>
              <a:buSzPct val="100000"/>
              <a:buChar char="•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1143000" lvl="2" indent="-228600">
              <a:spcBef>
                <a:spcPts val="4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整体灵活性高，服务组件完全隔离，松耦合，更好地持续交付</a:t>
            </a:r>
          </a:p>
          <a:p>
            <a:pPr marL="1143000" lvl="2" indent="-2286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1143000" lvl="2" indent="-228600">
              <a:spcBef>
                <a:spcPts val="4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可测试性高，每个服务组件可以单独测试，保证质量</a:t>
            </a:r>
          </a:p>
          <a:p>
            <a:pPr marL="1143000" lvl="2" indent="-2286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1143000" lvl="2" indent="-228600">
              <a:spcBef>
                <a:spcPts val="4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扩展性高，每个服务组件可以单独扩展</a:t>
            </a:r>
          </a:p>
          <a:p>
            <a:pPr marL="1143000" lvl="2" indent="-228600">
              <a:spcBef>
                <a:spcPts val="4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1143000" lvl="2" indent="-228600">
              <a:spcBef>
                <a:spcPts val="4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易开发性高，开发范围更小，减少开发人员之间的协调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 Placeholder 2"/>
          <p:cNvSpPr txBox="1"/>
          <p:nvPr/>
        </p:nvSpPr>
        <p:spPr>
          <a:xfrm>
            <a:off x="45719" y="1773240"/>
            <a:ext cx="9052561" cy="1293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 algn="ctr">
              <a:spcBef>
                <a:spcPts val="500"/>
              </a:spcBef>
              <a:defRPr sz="36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900" indent="-342900" algn="ctr">
              <a:spcBef>
                <a:spcPts val="800"/>
              </a:spcBef>
              <a:defRPr sz="36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二、基于 WebAssembly 的热更新方案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文本框 50"/>
          <p:cNvSpPr txBox="1"/>
          <p:nvPr/>
        </p:nvSpPr>
        <p:spPr>
          <a:xfrm>
            <a:off x="1377636" y="333375"/>
            <a:ext cx="5848986" cy="48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iOS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热更新方案研究</a:t>
            </a:r>
          </a:p>
        </p:txBody>
      </p:sp>
      <p:sp>
        <p:nvSpPr>
          <p:cNvPr id="266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67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TextBox 6"/>
          <p:cNvSpPr txBox="1"/>
          <p:nvPr/>
        </p:nvSpPr>
        <p:spPr>
          <a:xfrm>
            <a:off x="477520" y="1166428"/>
            <a:ext cx="8188960" cy="513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buSzPct val="100000"/>
              <a:buChar char="–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JS：源代码 -&gt; JS，解释执行（JSPatch）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审核风险，大概率被拒</a:t>
            </a:r>
          </a:p>
          <a:p>
            <a:pPr>
              <a:spcBef>
                <a:spcPts val="500"/>
              </a:spcBef>
              <a:buSzPct val="100000"/>
              <a:buChar char="–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Lua：源代码 -&gt; Lua，解释执行（WaxLua）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审核风险，功能不全，需要手写 Lua 代码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  <a:p>
            <a:pPr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AST Interpreter：源代码 -&gt; AST，解释执行（OCRunner）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执行效率低，比 JS 慢 5 倍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  <a:p>
            <a:pPr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LLVM IR Interpreter：源代码 -&gt; IR，解释执行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格式不稳定，Surface Area 巨大，虚拟机实现困难，效率不会高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  <a:p>
            <a:pPr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自定义指令虚拟机：源代码 -&gt; 自定义指令汇编，解释执行（OCS）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格式稳定，精简指令，优化空间大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没有审核风险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文本框 50"/>
          <p:cNvSpPr txBox="1"/>
          <p:nvPr/>
        </p:nvSpPr>
        <p:spPr>
          <a:xfrm>
            <a:off x="1377636" y="333375"/>
            <a:ext cx="5848986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不用重复造轮子：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WebAssembly</a:t>
            </a:r>
          </a:p>
        </p:txBody>
      </p:sp>
      <p:sp>
        <p:nvSpPr>
          <p:cNvPr id="273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extBox 6"/>
          <p:cNvSpPr txBox="1"/>
          <p:nvPr/>
        </p:nvSpPr>
        <p:spPr>
          <a:xfrm>
            <a:off x="441256" y="1052737"/>
            <a:ext cx="8188960" cy="2615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500"/>
              </a:spcBef>
              <a:buSzPct val="100000"/>
              <a:buChar char="–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类 LLVM IR 格式文件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格式稳定(MVP)，新功能承诺向后兼容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指令足够精简，操作码只有 1 个字节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一地址指令</a:t>
            </a:r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80" y="273525"/>
            <a:ext cx="1278470" cy="719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creen Shot 2021-02-25 at 9.51.35 PM.jpg" descr="Screen Shot 2021-02-25 at 9.51.35 P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274" y="3556703"/>
            <a:ext cx="5333710" cy="3153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文本框 50"/>
          <p:cNvSpPr txBox="1"/>
          <p:nvPr/>
        </p:nvSpPr>
        <p:spPr>
          <a:xfrm>
            <a:off x="1377636" y="333375"/>
            <a:ext cx="5848986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不用重复造轮子：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WebAssembly</a:t>
            </a:r>
          </a:p>
        </p:txBody>
      </p:sp>
      <p:sp>
        <p:nvSpPr>
          <p:cNvPr id="280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TextBox 6"/>
          <p:cNvSpPr txBox="1"/>
          <p:nvPr/>
        </p:nvSpPr>
        <p:spPr>
          <a:xfrm>
            <a:off x="441256" y="1052737"/>
            <a:ext cx="8188960" cy="167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500"/>
              </a:spcBef>
              <a:buSzPct val="100000"/>
              <a:buChar char="–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比 LLVM IR 更适合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80" y="273525"/>
            <a:ext cx="1278470" cy="719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creen Shot 2021-02-28 at 9.03.02 PM.png" descr="Screen Shot 2021-02-28 at 9.03.0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2478966"/>
            <a:ext cx="8953500" cy="341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ctangle"/>
          <p:cNvSpPr/>
          <p:nvPr/>
        </p:nvSpPr>
        <p:spPr>
          <a:xfrm>
            <a:off x="4935380" y="3123303"/>
            <a:ext cx="1917189" cy="269650"/>
          </a:xfrm>
          <a:prstGeom prst="rect">
            <a:avLst/>
          </a:prstGeom>
          <a:ln w="12700">
            <a:solidFill>
              <a:srgbClr val="E2001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Rectangle"/>
          <p:cNvSpPr/>
          <p:nvPr/>
        </p:nvSpPr>
        <p:spPr>
          <a:xfrm>
            <a:off x="4843119" y="3436044"/>
            <a:ext cx="878363" cy="269649"/>
          </a:xfrm>
          <a:prstGeom prst="rect">
            <a:avLst/>
          </a:prstGeom>
          <a:ln w="12700">
            <a:solidFill>
              <a:srgbClr val="E2001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7" name="Rectangle"/>
          <p:cNvSpPr/>
          <p:nvPr/>
        </p:nvSpPr>
        <p:spPr>
          <a:xfrm>
            <a:off x="162616" y="5560756"/>
            <a:ext cx="3059238" cy="269650"/>
          </a:xfrm>
          <a:prstGeom prst="rect">
            <a:avLst/>
          </a:prstGeom>
          <a:ln w="12700">
            <a:solidFill>
              <a:srgbClr val="E2001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Rectangle"/>
          <p:cNvSpPr/>
          <p:nvPr/>
        </p:nvSpPr>
        <p:spPr>
          <a:xfrm>
            <a:off x="7958566" y="4342639"/>
            <a:ext cx="943743" cy="269650"/>
          </a:xfrm>
          <a:prstGeom prst="rect">
            <a:avLst/>
          </a:prstGeom>
          <a:ln w="12700">
            <a:solidFill>
              <a:srgbClr val="E2001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9" name="Rectangle"/>
          <p:cNvSpPr/>
          <p:nvPr/>
        </p:nvSpPr>
        <p:spPr>
          <a:xfrm>
            <a:off x="3472963" y="4973127"/>
            <a:ext cx="3059237" cy="269650"/>
          </a:xfrm>
          <a:prstGeom prst="rect">
            <a:avLst/>
          </a:prstGeom>
          <a:ln w="12700">
            <a:solidFill>
              <a:srgbClr val="E2001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文本框 50"/>
          <p:cNvSpPr txBox="1"/>
          <p:nvPr/>
        </p:nvSpPr>
        <p:spPr>
          <a:xfrm>
            <a:off x="1377636" y="333375"/>
            <a:ext cx="5848986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热更新整体流程</a:t>
            </a:r>
          </a:p>
        </p:txBody>
      </p:sp>
      <p:sp>
        <p:nvSpPr>
          <p:cNvPr id="292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93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Screen Shot 2021-02-25 at 9.49.23 PM.jpg" descr="Screen Shot 2021-02-25 at 9.49.23 P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05" y="1366543"/>
            <a:ext cx="8718390" cy="3265686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TextBox 6"/>
          <p:cNvSpPr txBox="1"/>
          <p:nvPr/>
        </p:nvSpPr>
        <p:spPr>
          <a:xfrm>
            <a:off x="412553" y="4715210"/>
            <a:ext cx="8188961" cy="2539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500"/>
              </a:spcBef>
              <a:buSzPct val="100000"/>
              <a:buChar char="–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疑问点：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为什么要先转成 C 代码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为什么不直接解释执行 C 代码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矩形 5"/>
          <p:cNvSpPr txBox="1"/>
          <p:nvPr/>
        </p:nvSpPr>
        <p:spPr>
          <a:xfrm>
            <a:off x="1121078" y="792460"/>
            <a:ext cx="4101148" cy="29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16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北京大学硕士研究生毕业</a:t>
            </a:r>
          </a:p>
        </p:txBody>
      </p:sp>
      <p:sp>
        <p:nvSpPr>
          <p:cNvPr id="117" name="文本框 7"/>
          <p:cNvSpPr txBox="1"/>
          <p:nvPr/>
        </p:nvSpPr>
        <p:spPr>
          <a:xfrm>
            <a:off x="1119491" y="360660"/>
            <a:ext cx="131845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2014年7月</a:t>
            </a:r>
          </a:p>
        </p:txBody>
      </p:sp>
      <p:sp>
        <p:nvSpPr>
          <p:cNvPr id="118" name="矩形 5"/>
          <p:cNvSpPr txBox="1"/>
          <p:nvPr/>
        </p:nvSpPr>
        <p:spPr>
          <a:xfrm>
            <a:off x="1106790" y="1844575"/>
            <a:ext cx="611727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6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日本有趣法人カヤック(Kayac)株式会社</a:t>
            </a:r>
          </a:p>
        </p:txBody>
      </p:sp>
      <p:sp>
        <p:nvSpPr>
          <p:cNvPr id="119" name="文本框 7"/>
          <p:cNvSpPr txBox="1"/>
          <p:nvPr/>
        </p:nvSpPr>
        <p:spPr>
          <a:xfrm>
            <a:off x="1105203" y="1412775"/>
            <a:ext cx="145971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2014年10月</a:t>
            </a:r>
          </a:p>
        </p:txBody>
      </p:sp>
      <p:sp>
        <p:nvSpPr>
          <p:cNvPr id="120" name="矩形 5"/>
          <p:cNvSpPr txBox="1"/>
          <p:nvPr/>
        </p:nvSpPr>
        <p:spPr>
          <a:xfrm>
            <a:off x="1090915" y="4313411"/>
            <a:ext cx="562832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天美工作室群 新视野产品组</a:t>
            </a:r>
          </a:p>
        </p:txBody>
      </p:sp>
      <p:sp>
        <p:nvSpPr>
          <p:cNvPr id="121" name="文本框 7"/>
          <p:cNvSpPr txBox="1"/>
          <p:nvPr/>
        </p:nvSpPr>
        <p:spPr>
          <a:xfrm>
            <a:off x="1089330" y="3880024"/>
            <a:ext cx="196771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2015年10月至今</a:t>
            </a:r>
          </a:p>
        </p:txBody>
      </p:sp>
      <p:sp>
        <p:nvSpPr>
          <p:cNvPr id="122" name="Line 12"/>
          <p:cNvSpPr/>
          <p:nvPr/>
        </p:nvSpPr>
        <p:spPr>
          <a:xfrm>
            <a:off x="685741" y="535285"/>
            <a:ext cx="50" cy="6134077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椭圆 18"/>
          <p:cNvSpPr/>
          <p:nvPr/>
        </p:nvSpPr>
        <p:spPr>
          <a:xfrm>
            <a:off x="614303" y="463849"/>
            <a:ext cx="157163" cy="157165"/>
          </a:xfrm>
          <a:prstGeom prst="ellipse">
            <a:avLst/>
          </a:prstGeom>
          <a:solidFill>
            <a:srgbClr val="193847"/>
          </a:solidFill>
          <a:ln w="38100">
            <a:solidFill>
              <a:schemeClr val="accent3">
                <a:lumOff val="44000"/>
              </a:scheme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24" name="椭圆 18"/>
          <p:cNvSpPr/>
          <p:nvPr/>
        </p:nvSpPr>
        <p:spPr>
          <a:xfrm>
            <a:off x="614303" y="3991919"/>
            <a:ext cx="157163" cy="157165"/>
          </a:xfrm>
          <a:prstGeom prst="ellipse">
            <a:avLst/>
          </a:prstGeom>
          <a:solidFill>
            <a:srgbClr val="193847"/>
          </a:solidFill>
          <a:ln w="38100">
            <a:solidFill>
              <a:schemeClr val="accent3">
                <a:lumOff val="44000"/>
              </a:scheme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25" name="椭圆 18"/>
          <p:cNvSpPr/>
          <p:nvPr/>
        </p:nvSpPr>
        <p:spPr>
          <a:xfrm>
            <a:off x="614303" y="1543645"/>
            <a:ext cx="157163" cy="157165"/>
          </a:xfrm>
          <a:prstGeom prst="ellipse">
            <a:avLst/>
          </a:prstGeom>
          <a:solidFill>
            <a:srgbClr val="193847"/>
          </a:solidFill>
          <a:ln w="38100">
            <a:solidFill>
              <a:schemeClr val="accent3">
                <a:lumOff val="44000"/>
              </a:scheme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26" name="椭圆 18"/>
          <p:cNvSpPr/>
          <p:nvPr/>
        </p:nvSpPr>
        <p:spPr>
          <a:xfrm>
            <a:off x="613782" y="6584206"/>
            <a:ext cx="157163" cy="157165"/>
          </a:xfrm>
          <a:prstGeom prst="ellipse">
            <a:avLst/>
          </a:prstGeom>
          <a:solidFill>
            <a:srgbClr val="193847"/>
          </a:solidFill>
          <a:ln w="38100">
            <a:solidFill>
              <a:schemeClr val="accent3">
                <a:lumOff val="44000"/>
              </a:scheme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pic>
        <p:nvPicPr>
          <p:cNvPr id="12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91" y="2348880"/>
            <a:ext cx="2560286" cy="1440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663" y="2348880"/>
            <a:ext cx="2555777" cy="143762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矩形 5"/>
          <p:cNvSpPr txBox="1"/>
          <p:nvPr/>
        </p:nvSpPr>
        <p:spPr>
          <a:xfrm>
            <a:off x="6086762" y="6496418"/>
            <a:ext cx="111319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  有前电竞</a:t>
            </a:r>
          </a:p>
        </p:txBody>
      </p:sp>
      <p:sp>
        <p:nvSpPr>
          <p:cNvPr id="130" name="矩形 5"/>
          <p:cNvSpPr txBox="1"/>
          <p:nvPr/>
        </p:nvSpPr>
        <p:spPr>
          <a:xfrm>
            <a:off x="2401898" y="6515468"/>
            <a:ext cx="62864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有乐</a:t>
            </a:r>
          </a:p>
        </p:txBody>
      </p:sp>
      <p:pic>
        <p:nvPicPr>
          <p:cNvPr id="131" name="Screen Shot 2021-02-23 at 7.49.50 PM.jpg" descr="Screen Shot 2021-02-23 at 7.49.50 P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15" y="4752691"/>
            <a:ext cx="3250608" cy="1669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Screen Shot 2021-03-01 at 2.23.37 PM.jpg" descr="Screen Shot 2021-03-01 at 2.23.37 P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885" y="4752691"/>
            <a:ext cx="3754862" cy="1669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1" animBg="1" advAuto="0"/>
      <p:bldP spid="117" grpId="2" animBg="1" advAuto="0"/>
      <p:bldP spid="118" grpId="4" animBg="1" advAuto="0"/>
      <p:bldP spid="119" grpId="3" animBg="1" advAuto="0"/>
      <p:bldP spid="120" grpId="8" animBg="1" advAuto="0"/>
      <p:bldP spid="121" grpId="7" animBg="1" advAuto="0"/>
      <p:bldP spid="127" grpId="6" animBg="1" advAuto="0"/>
      <p:bldP spid="128" grpId="5" animBg="1" advAuto="0"/>
      <p:bldP spid="129" grpId="9" animBg="1" advAuto="0"/>
      <p:bldP spid="130" grpId="1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文本框 50"/>
          <p:cNvSpPr txBox="1"/>
          <p:nvPr/>
        </p:nvSpPr>
        <p:spPr>
          <a:xfrm>
            <a:off x="1377636" y="333375"/>
            <a:ext cx="5848986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生成 AST：</a:t>
            </a:r>
            <a:r>
              <a:t>Objective-C -&gt; AST</a:t>
            </a:r>
          </a:p>
        </p:txBody>
      </p:sp>
      <p:sp>
        <p:nvSpPr>
          <p:cNvPr id="300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0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extBox 6"/>
          <p:cNvSpPr txBox="1"/>
          <p:nvPr/>
        </p:nvSpPr>
        <p:spPr>
          <a:xfrm>
            <a:off x="441256" y="1052737"/>
            <a:ext cx="8188960" cy="157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4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</p:txBody>
      </p:sp>
      <p:pic>
        <p:nvPicPr>
          <p:cNvPr id="303" name="Screen Shot 2021-02-25 at 9.35.52 PM.jpg" descr="Screen Shot 2021-02-25 at 9.35.52 P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9" y="2566743"/>
            <a:ext cx="4135412" cy="2742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creen Shot 2021-02-25 at 9.36.33 PM.jpg" descr="Screen Shot 2021-02-25 at 9.36.33 P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68" y="1341204"/>
            <a:ext cx="3895395" cy="5433575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Line"/>
          <p:cNvSpPr/>
          <p:nvPr/>
        </p:nvSpPr>
        <p:spPr>
          <a:xfrm>
            <a:off x="4213106" y="3919856"/>
            <a:ext cx="84297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6" name="Antlr4"/>
          <p:cNvSpPr txBox="1"/>
          <p:nvPr/>
        </p:nvSpPr>
        <p:spPr>
          <a:xfrm>
            <a:off x="4284328" y="3572409"/>
            <a:ext cx="700533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07669">
              <a:tabLst>
                <a:tab pos="406400" algn="l"/>
              </a:tabLst>
              <a:defRPr sz="1300">
                <a:solidFill>
                  <a:srgbClr val="FB5A5A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Antlr4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文本框 50"/>
          <p:cNvSpPr txBox="1"/>
          <p:nvPr/>
        </p:nvSpPr>
        <p:spPr>
          <a:xfrm>
            <a:off x="1377636" y="333375"/>
            <a:ext cx="5848986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生成 C 代码：</a:t>
            </a:r>
            <a:r>
              <a:t>AST -&gt; C</a:t>
            </a:r>
          </a:p>
        </p:txBody>
      </p:sp>
      <p:sp>
        <p:nvSpPr>
          <p:cNvPr id="309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1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TextBox 6"/>
          <p:cNvSpPr txBox="1"/>
          <p:nvPr/>
        </p:nvSpPr>
        <p:spPr>
          <a:xfrm>
            <a:off x="441256" y="1052737"/>
            <a:ext cx="8188960" cy="157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4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</p:txBody>
      </p:sp>
      <p:pic>
        <p:nvPicPr>
          <p:cNvPr id="312" name="Screen Shot 2021-02-25 at 9.36.33 PM.jpg" descr="Screen Shot 2021-02-25 at 9.36.33 P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03" y="1491961"/>
            <a:ext cx="3481174" cy="485579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3697263" y="3919856"/>
            <a:ext cx="92884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314" name="Screen Shot 2021-02-27 at 5.15.17 PM.jpg" descr="Screen Shot 2021-02-27 at 5.15.17 P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94" y="1491961"/>
            <a:ext cx="4352679" cy="4855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文本框 50"/>
          <p:cNvSpPr txBox="1"/>
          <p:nvPr/>
        </p:nvSpPr>
        <p:spPr>
          <a:xfrm>
            <a:off x="1377636" y="333375"/>
            <a:ext cx="5848986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C 语言编译成 WASM 文件</a:t>
            </a:r>
          </a:p>
        </p:txBody>
      </p:sp>
      <p:sp>
        <p:nvSpPr>
          <p:cNvPr id="317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1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Box 6"/>
          <p:cNvSpPr txBox="1"/>
          <p:nvPr/>
        </p:nvSpPr>
        <p:spPr>
          <a:xfrm>
            <a:off x="441256" y="1052737"/>
            <a:ext cx="8188960" cy="113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400"/>
              </a:spcBef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</p:txBody>
      </p:sp>
      <p:pic>
        <p:nvPicPr>
          <p:cNvPr id="320" name="Screen Shot 2021-02-25 at 9.12.02 PM.jpg" descr="Screen Shot 2021-02-25 at 9.12.02 P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30277"/>
            <a:ext cx="9144001" cy="2811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文本框 50"/>
          <p:cNvSpPr txBox="1"/>
          <p:nvPr/>
        </p:nvSpPr>
        <p:spPr>
          <a:xfrm>
            <a:off x="1377636" y="333375"/>
            <a:ext cx="5848986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虚拟机类型</a:t>
            </a:r>
          </a:p>
        </p:txBody>
      </p:sp>
      <p:sp>
        <p:nvSpPr>
          <p:cNvPr id="323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TextBox 6"/>
          <p:cNvSpPr txBox="1"/>
          <p:nvPr/>
        </p:nvSpPr>
        <p:spPr>
          <a:xfrm>
            <a:off x="477520" y="1208990"/>
            <a:ext cx="8188960" cy="6361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buSzPct val="100000"/>
              <a:buChar char="–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树遍历虚拟机：早前版本的JavaScriptCore和CRuby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AST 树状遍历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实现起来简单，执行起来效率较低，移植性好</a:t>
            </a:r>
            <a:endParaRPr sz="2000"/>
          </a:p>
          <a:p>
            <a:pPr>
              <a:spcBef>
                <a:spcPts val="500"/>
              </a:spcBef>
              <a:buSzPct val="100000"/>
              <a:buChar char="–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栈机模型虚拟机：CPython、JVM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适用一地址或者零地址指令集，生成的指令多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实现起来简单，执行起来效率不高，移植性好</a:t>
            </a:r>
          </a:p>
          <a:p>
            <a:pPr>
              <a:spcBef>
                <a:spcPts val="500"/>
              </a:spcBef>
              <a:buSzPct val="100000"/>
              <a:buChar char="–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寄存器模型虚拟机：JSCore、Dalvik VM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适用三地址或者二地址指令集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实现起来麻烦，执行效率高，移植性不好</a:t>
            </a:r>
          </a:p>
          <a:p>
            <a:pPr>
              <a:spcBef>
                <a:spcPts val="500"/>
              </a:spcBef>
              <a:buSzPct val="100000"/>
              <a:buChar char="–"/>
              <a:defRPr sz="2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编译型虚拟机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编译到中间代码(JIT)；编译到机器码(V8)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实现难度大，执行效率最高，移植性不好</a:t>
            </a:r>
            <a:endParaRPr sz="2400"/>
          </a:p>
          <a:p>
            <a:pPr>
              <a:spcBef>
                <a:spcPts val="4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文本框 50"/>
          <p:cNvSpPr txBox="1"/>
          <p:nvPr/>
        </p:nvSpPr>
        <p:spPr>
          <a:xfrm>
            <a:off x="1377636" y="333375"/>
            <a:ext cx="5848986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WASM虚拟机：一地址指令解释器</a:t>
            </a:r>
          </a:p>
        </p:txBody>
      </p:sp>
      <p:sp>
        <p:nvSpPr>
          <p:cNvPr id="328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9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TextBox 6"/>
          <p:cNvSpPr txBox="1"/>
          <p:nvPr/>
        </p:nvSpPr>
        <p:spPr>
          <a:xfrm>
            <a:off x="441256" y="1052737"/>
            <a:ext cx="8188960" cy="603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buSzPct val="100000"/>
              <a:buChar char="–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</a:t>
            </a:r>
            <a:r>
              <a:rPr dirty="0" err="1"/>
              <a:t>通常解释器逻辑</a:t>
            </a: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buSzPct val="100000"/>
              <a:buChar char="–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</a:t>
            </a:r>
            <a:r>
              <a:rPr dirty="0" err="1"/>
              <a:t>Overhead：Branch</a:t>
            </a:r>
            <a:r>
              <a:rPr dirty="0"/>
              <a:t> Misprediction</a:t>
            </a:r>
          </a:p>
          <a:p>
            <a:pPr>
              <a:spcBef>
                <a:spcPts val="5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</p:txBody>
      </p:sp>
      <p:pic>
        <p:nvPicPr>
          <p:cNvPr id="331" name="Screen Shot 2021-03-01 at 7.10.36 PM.jpg" descr="Screen Shot 2021-03-01 at 7.10.36 P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28" y="1671713"/>
            <a:ext cx="3569332" cy="4162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Screen Shot 2021-03-01 at 7.11.25 PM.jpg" descr="Screen Shot 2021-03-01 at 7.11.25 P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70" y="2082962"/>
            <a:ext cx="4191001" cy="334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文本框 50"/>
          <p:cNvSpPr txBox="1"/>
          <p:nvPr/>
        </p:nvSpPr>
        <p:spPr>
          <a:xfrm>
            <a:off x="1377636" y="333375"/>
            <a:ext cx="5848986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WASM虚拟机：WASM3</a:t>
            </a:r>
          </a:p>
        </p:txBody>
      </p:sp>
      <p:sp>
        <p:nvSpPr>
          <p:cNvPr id="335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TextBox 6"/>
          <p:cNvSpPr txBox="1"/>
          <p:nvPr/>
        </p:nvSpPr>
        <p:spPr>
          <a:xfrm>
            <a:off x="477520" y="1225714"/>
            <a:ext cx="8188960" cy="5203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Meta </a:t>
            </a:r>
            <a:r>
              <a:rPr dirty="0" err="1"/>
              <a:t>Machine：预先将函数调用抽象成</a:t>
            </a:r>
            <a:r>
              <a:rPr dirty="0"/>
              <a:t> Operation</a:t>
            </a:r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dirty="0"/>
          </a:p>
          <a:p>
            <a:pPr>
              <a:spcBef>
                <a:spcPts val="500"/>
              </a:spcBef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</a:t>
            </a:r>
            <a:r>
              <a:rPr dirty="0" err="1"/>
              <a:t>分支预测：Operation</a:t>
            </a:r>
            <a:r>
              <a:rPr dirty="0"/>
              <a:t> </a:t>
            </a:r>
            <a:r>
              <a:rPr dirty="0" err="1"/>
              <a:t>调用下一个</a:t>
            </a:r>
            <a:r>
              <a:rPr dirty="0"/>
              <a:t> Operation</a:t>
            </a:r>
          </a:p>
          <a:p>
            <a:pPr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sz="2000"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/>
          </a:p>
          <a:p>
            <a:pPr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</a:t>
            </a:r>
            <a:r>
              <a:rPr dirty="0" err="1"/>
              <a:t>基于寄存器虚拟机：虚拟寄存器对应物理寄存器</a:t>
            </a: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buSzPct val="100000"/>
              <a:buChar char="–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spcBef>
                <a:spcPts val="5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 dirty="0"/>
          </a:p>
        </p:txBody>
      </p:sp>
      <p:pic>
        <p:nvPicPr>
          <p:cNvPr id="338" name="818B1DAA-4510-4A97-9293-D3D3645DFF04.png" descr="818B1DAA-4510-4A97-9293-D3D3645DFF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6" y="4641590"/>
            <a:ext cx="5518033" cy="2216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21-02-28 at 10.38.31 PM.png" descr="Screen Shot 2021-02-28 at 10.38.3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6" y="1644034"/>
            <a:ext cx="83820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Screen Shot 2021-03-01 at 7.17.43 PM.jpg" descr="Screen Shot 2021-03-01 at 7.17.43 P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6" y="2884806"/>
            <a:ext cx="4725637" cy="1257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文本框 50"/>
          <p:cNvSpPr txBox="1"/>
          <p:nvPr/>
        </p:nvSpPr>
        <p:spPr>
          <a:xfrm>
            <a:off x="1377636" y="333375"/>
            <a:ext cx="5848986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执行效率</a:t>
            </a:r>
          </a:p>
        </p:txBody>
      </p:sp>
      <p:sp>
        <p:nvSpPr>
          <p:cNvPr id="343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4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extBox 6"/>
          <p:cNvSpPr txBox="1"/>
          <p:nvPr/>
        </p:nvSpPr>
        <p:spPr>
          <a:xfrm>
            <a:off x="441256" y="1052737"/>
            <a:ext cx="8188960" cy="128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500"/>
              </a:spcBef>
              <a:buSzPct val="100000"/>
              <a:buChar char="–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</a:t>
            </a:r>
            <a:r>
              <a:rPr sz="2000"/>
              <a:t>iPhone 5上测试数据</a:t>
            </a:r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</p:txBody>
      </p:sp>
      <p:pic>
        <p:nvPicPr>
          <p:cNvPr id="346" name="Screen Shot 2021-02-25 at 5.36.44 PM.jpg" descr="Screen Shot 2021-02-25 at 5.36.44 P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8" y="2226787"/>
            <a:ext cx="6965943" cy="2835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文本框 50"/>
          <p:cNvSpPr txBox="1"/>
          <p:nvPr/>
        </p:nvSpPr>
        <p:spPr>
          <a:xfrm>
            <a:off x="1377636" y="333375"/>
            <a:ext cx="5848986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WASM虚拟机对接 OC Runtime</a:t>
            </a:r>
          </a:p>
        </p:txBody>
      </p:sp>
      <p:sp>
        <p:nvSpPr>
          <p:cNvPr id="349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5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TextBox 6"/>
          <p:cNvSpPr txBox="1"/>
          <p:nvPr/>
        </p:nvSpPr>
        <p:spPr>
          <a:xfrm>
            <a:off x="441256" y="1052737"/>
            <a:ext cx="8188960" cy="1730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500"/>
              </a:spcBef>
              <a:buSzPct val="100000"/>
              <a:buChar char="–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对接 OC Runtime</a:t>
            </a:r>
          </a:p>
          <a:p>
            <a:pPr>
              <a:spcBef>
                <a:spcPts val="4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800"/>
          </a:p>
        </p:txBody>
      </p:sp>
      <p:pic>
        <p:nvPicPr>
          <p:cNvPr id="352" name="Screen Shot 2021-02-27 at 3.29.16 PM.jpg" descr="Screen Shot 2021-02-27 at 3.29.16 P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02" y="1999227"/>
            <a:ext cx="5608796" cy="4791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文本框 50"/>
          <p:cNvSpPr txBox="1"/>
          <p:nvPr/>
        </p:nvSpPr>
        <p:spPr>
          <a:xfrm>
            <a:off x="1377636" y="333375"/>
            <a:ext cx="5848986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整体架构图</a:t>
            </a:r>
          </a:p>
        </p:txBody>
      </p:sp>
      <p:sp>
        <p:nvSpPr>
          <p:cNvPr id="355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5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Screen Shot 2021-03-01 at 3.48.08 PM.jpg" descr="Screen Shot 2021-03-01 at 3.48.08 P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49" y="1355180"/>
            <a:ext cx="8369301" cy="544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文本框 50"/>
          <p:cNvSpPr txBox="1"/>
          <p:nvPr/>
        </p:nvSpPr>
        <p:spPr>
          <a:xfrm>
            <a:off x="1377636" y="333375"/>
            <a:ext cx="5848986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方案总结</a:t>
            </a:r>
          </a:p>
        </p:txBody>
      </p:sp>
      <p:sp>
        <p:nvSpPr>
          <p:cNvPr id="360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Text Placeholder 2"/>
          <p:cNvSpPr txBox="1"/>
          <p:nvPr/>
        </p:nvSpPr>
        <p:spPr>
          <a:xfrm>
            <a:off x="297239" y="1050928"/>
            <a:ext cx="8290561" cy="6314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spcBef>
                <a:spcPts val="5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一种全新易用的热更新方案</a:t>
            </a:r>
            <a:endParaRPr sz="800"/>
          </a:p>
          <a:p>
            <a:pPr marL="1143000" lvl="2" indent="-228600">
              <a:spcBef>
                <a:spcPts val="4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直接编写 OC 代码</a:t>
            </a:r>
          </a:p>
          <a:p>
            <a:pPr marL="1143000" lvl="2" indent="-228600">
              <a:spcBef>
                <a:spcPts val="4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发布方便</a:t>
            </a:r>
          </a:p>
          <a:p>
            <a:pPr marL="1143000" lvl="2" indent="-228600">
              <a:spcBef>
                <a:spcPts val="4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运行稳定，效率高</a:t>
            </a:r>
          </a:p>
          <a:p>
            <a:pPr lvl="1">
              <a:spcBef>
                <a:spcPts val="5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待完成的工作：</a:t>
            </a:r>
          </a:p>
          <a:p>
            <a:pPr marL="1200150" lvl="2" indent="-285750">
              <a:spcBef>
                <a:spcPts val="5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支持更多 OC 语法、特性</a:t>
            </a:r>
          </a:p>
          <a:p>
            <a:pPr marL="1200150" lvl="2" indent="-285750">
              <a:spcBef>
                <a:spcPts val="5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完整打包加密发布流程</a:t>
            </a:r>
          </a:p>
          <a:p>
            <a:pPr marL="1200150" lvl="2" indent="-285750">
              <a:spcBef>
                <a:spcPts val="5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跳过编译成 C 语言的步骤，直接生成 wasm 文件</a:t>
            </a:r>
          </a:p>
          <a:p>
            <a:pPr marL="1200150" lvl="2" indent="-285750">
              <a:spcBef>
                <a:spcPts val="5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 Swift</a:t>
            </a:r>
          </a:p>
          <a:p>
            <a:pPr marL="1200150" lvl="2" indent="-285750">
              <a:spcBef>
                <a:spcPts val="5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……</a:t>
            </a:r>
          </a:p>
          <a:p>
            <a:pPr marL="1143000" lvl="2" indent="-228600">
              <a:spcBef>
                <a:spcPts val="5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阶段主要工作成果</a:t>
            </a:r>
          </a:p>
        </p:txBody>
      </p:sp>
      <p:sp>
        <p:nvSpPr>
          <p:cNvPr id="135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ext Placeholder 2"/>
          <p:cNvSpPr txBox="1"/>
          <p:nvPr/>
        </p:nvSpPr>
        <p:spPr>
          <a:xfrm>
            <a:off x="225231" y="1052736"/>
            <a:ext cx="8693537" cy="526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143000" lvl="2" indent="-228600">
              <a:spcBef>
                <a:spcPts val="500"/>
              </a:spcBef>
              <a:buSzPct val="100000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900" indent="-342900">
              <a:spcBef>
                <a:spcPts val="600"/>
              </a:spcBef>
              <a:buSzPct val="100000"/>
              <a:buChar char="-"/>
              <a:defRPr sz="2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微服务化游戏联机对战系统</a:t>
            </a:r>
          </a:p>
          <a:p>
            <a:pPr marL="342900" indent="-342900">
              <a:spcBef>
                <a:spcPts val="500"/>
              </a:spcBef>
              <a:buSzPct val="100000"/>
              <a:buChar char="•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业务组件化，组件微服务化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服务隔离、通信、熔断、降级、测试等</a:t>
            </a:r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spcBef>
                <a:spcPts val="500"/>
              </a:spcBef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93914" indent="-293914">
              <a:spcBef>
                <a:spcPts val="600"/>
              </a:spcBef>
              <a:buSzPct val="100000"/>
              <a:buChar char="-"/>
              <a:defRPr sz="2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/>
              <a:t>基于 WebAssembly 的热更新方案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指令精简稳定</a:t>
            </a:r>
          </a:p>
          <a:p>
            <a:pPr marL="742950" lvl="1" indent="-285750">
              <a:spcBef>
                <a:spcPts val="500"/>
              </a:spcBef>
              <a:buSzPct val="100000"/>
              <a:buChar char="•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基于寄存器模型虚拟机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专业影响力和贡献</a:t>
            </a:r>
          </a:p>
        </p:txBody>
      </p:sp>
      <p:sp>
        <p:nvSpPr>
          <p:cNvPr id="365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66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extBox 5"/>
          <p:cNvSpPr txBox="1"/>
          <p:nvPr/>
        </p:nvSpPr>
        <p:spPr>
          <a:xfrm>
            <a:off x="441008" y="1557340"/>
            <a:ext cx="8188960" cy="5082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KM分享</a:t>
            </a:r>
          </a:p>
          <a:p>
            <a:pPr marL="285750" indent="-285750">
              <a:buSzPct val="100000"/>
              <a:buFont typeface="Arial"/>
              <a:buChar char="•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800100" lvl="1" indent="-342900">
              <a:buSzPct val="100000"/>
              <a:buFont typeface="Lucida Grande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新视野产品组 iOS 编码规范</a:t>
            </a:r>
          </a:p>
          <a:p>
            <a:pPr marL="800100" lvl="1" indent="-342900">
              <a:buSzPct val="100000"/>
              <a:buFont typeface="Lucida Grande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监控预警系统接口上报策略</a:t>
            </a:r>
          </a:p>
          <a:p>
            <a:pPr marL="800100" lvl="1" indent="-342900">
              <a:buSzPct val="100000"/>
              <a:buFont typeface="Lucida Grande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UIScrollView进阶</a:t>
            </a:r>
          </a:p>
          <a:p>
            <a:pPr marL="800100" lvl="1" indent="-342900">
              <a:buSzPct val="100000"/>
              <a:buFont typeface="Lucida Grande"/>
              <a:buChar char="-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85750" indent="-285750">
              <a:buSzPct val="100000"/>
              <a:buFont typeface="Arial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新人培养</a:t>
            </a:r>
          </a:p>
          <a:p>
            <a:pPr marL="285750" indent="-285750">
              <a:buSzPct val="100000"/>
              <a:buFont typeface="Arial"/>
              <a:buChar char="•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800100" lvl="1" indent="-342900">
              <a:buSzPct val="100000"/>
              <a:buFont typeface="Lucida Grande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实习生洪志凌(zhilinghong)顺利留用</a:t>
            </a:r>
          </a:p>
          <a:p>
            <a:pPr marL="800100" lvl="1" indent="-342900">
              <a:buSzPct val="100000"/>
              <a:buFont typeface="Lucida Grande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校招生彭汉斌(bentleypeng)顺利转正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285750" indent="-285750">
              <a:buSzPct val="100000"/>
              <a:buFont typeface="Arial"/>
              <a:buChar char="-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个人荣誉</a:t>
            </a:r>
          </a:p>
          <a:p>
            <a:pPr marL="285750" indent="-285750">
              <a:buSzPct val="100000"/>
              <a:buFont typeface="Arial"/>
              <a:buChar char="•"/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800100" lvl="1" indent="-342900">
              <a:buSzPct val="100000"/>
              <a:buFont typeface="Lucida Grande"/>
              <a:buChar char="•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2019、2020年均获四星考核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 Placeholder 2"/>
          <p:cNvSpPr txBox="1"/>
          <p:nvPr/>
        </p:nvSpPr>
        <p:spPr>
          <a:xfrm>
            <a:off x="426719" y="1371600"/>
            <a:ext cx="8290561" cy="274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 algn="ctr">
              <a:spcBef>
                <a:spcPts val="500"/>
              </a:spcBef>
              <a:buSzPct val="100000"/>
              <a:buChar char="•"/>
              <a:defRPr sz="3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900" indent="-342900" algn="ctr">
              <a:spcBef>
                <a:spcPts val="500"/>
              </a:spcBef>
              <a:defRPr sz="3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900" indent="-342900" algn="ctr">
              <a:spcBef>
                <a:spcPts val="2100"/>
              </a:spcBef>
              <a:defRPr sz="8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文本框 50"/>
          <p:cNvSpPr txBox="1"/>
          <p:nvPr/>
        </p:nvSpPr>
        <p:spPr>
          <a:xfrm>
            <a:off x="657279" y="2761108"/>
            <a:ext cx="81894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600"/>
              </a:spcBef>
              <a:defRPr sz="2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一、微服务化游戏联机对战系统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需求背景</a:t>
            </a:r>
          </a:p>
        </p:txBody>
      </p:sp>
      <p:sp>
        <p:nvSpPr>
          <p:cNvPr id="142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ext Placeholder 2"/>
          <p:cNvSpPr txBox="1"/>
          <p:nvPr/>
        </p:nvSpPr>
        <p:spPr>
          <a:xfrm>
            <a:off x="426719" y="1196752"/>
            <a:ext cx="8290561" cy="4157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Char char="•"/>
              <a:defRPr sz="2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两个 app 有相同核心业务</a:t>
            </a:r>
          </a:p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145" name="IMG_3875.PNG" descr="IMG_387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35" y="2163347"/>
            <a:ext cx="1529815" cy="331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G_3876.PNG" descr="IMG_387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" y="2163347"/>
            <a:ext cx="1529815" cy="331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G_3878.PNG" descr="IMG_387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623" y="2163347"/>
            <a:ext cx="1529814" cy="331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G_3879.PNG" descr="IMG_387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766" y="2163347"/>
            <a:ext cx="1529815" cy="331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有前电竞"/>
          <p:cNvSpPr txBox="1"/>
          <p:nvPr/>
        </p:nvSpPr>
        <p:spPr>
          <a:xfrm>
            <a:off x="998780" y="5876681"/>
            <a:ext cx="101854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有前电竞</a:t>
            </a:r>
          </a:p>
        </p:txBody>
      </p:sp>
      <p:sp>
        <p:nvSpPr>
          <p:cNvPr id="150" name="有乐"/>
          <p:cNvSpPr txBox="1"/>
          <p:nvPr/>
        </p:nvSpPr>
        <p:spPr>
          <a:xfrm>
            <a:off x="7045830" y="5876681"/>
            <a:ext cx="56134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有乐</a:t>
            </a:r>
          </a:p>
        </p:txBody>
      </p:sp>
      <p:sp>
        <p:nvSpPr>
          <p:cNvPr id="151" name="王者开黑"/>
          <p:cNvSpPr/>
          <p:nvPr/>
        </p:nvSpPr>
        <p:spPr>
          <a:xfrm>
            <a:off x="3841686" y="2119975"/>
            <a:ext cx="1270001" cy="492441"/>
          </a:xfrm>
          <a:prstGeom prst="roundRect">
            <a:avLst>
              <a:gd name="adj" fmla="val 38685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r>
              <a:t>王者开黑</a:t>
            </a:r>
          </a:p>
        </p:txBody>
      </p:sp>
      <p:sp>
        <p:nvSpPr>
          <p:cNvPr id="152" name="团房间"/>
          <p:cNvSpPr/>
          <p:nvPr/>
        </p:nvSpPr>
        <p:spPr>
          <a:xfrm>
            <a:off x="3841686" y="2766705"/>
            <a:ext cx="1270001" cy="492442"/>
          </a:xfrm>
          <a:prstGeom prst="roundRect">
            <a:avLst>
              <a:gd name="adj" fmla="val 38685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r>
              <a:t>团房间</a:t>
            </a:r>
          </a:p>
        </p:txBody>
      </p:sp>
      <p:sp>
        <p:nvSpPr>
          <p:cNvPr id="153" name="云游戏"/>
          <p:cNvSpPr/>
          <p:nvPr/>
        </p:nvSpPr>
        <p:spPr>
          <a:xfrm>
            <a:off x="3841686" y="4066185"/>
            <a:ext cx="1270001" cy="492442"/>
          </a:xfrm>
          <a:prstGeom prst="roundRect">
            <a:avLst>
              <a:gd name="adj" fmla="val 38685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r>
              <a:t>云游戏</a:t>
            </a:r>
          </a:p>
        </p:txBody>
      </p:sp>
      <p:sp>
        <p:nvSpPr>
          <p:cNvPr id="154" name="语音连麦"/>
          <p:cNvSpPr/>
          <p:nvPr/>
        </p:nvSpPr>
        <p:spPr>
          <a:xfrm>
            <a:off x="3841686" y="3417448"/>
            <a:ext cx="1270001" cy="492442"/>
          </a:xfrm>
          <a:prstGeom prst="roundRect">
            <a:avLst>
              <a:gd name="adj" fmla="val 38685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r>
              <a:t>语音连麦</a:t>
            </a:r>
          </a:p>
        </p:txBody>
      </p:sp>
      <p:sp>
        <p:nvSpPr>
          <p:cNvPr id="155" name="帧同步"/>
          <p:cNvSpPr/>
          <p:nvPr/>
        </p:nvSpPr>
        <p:spPr>
          <a:xfrm>
            <a:off x="3841686" y="4714922"/>
            <a:ext cx="1270001" cy="492442"/>
          </a:xfrm>
          <a:prstGeom prst="roundRect">
            <a:avLst>
              <a:gd name="adj" fmla="val 38685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r>
              <a:t>帧同步</a:t>
            </a:r>
          </a:p>
        </p:txBody>
      </p:sp>
      <p:sp>
        <p:nvSpPr>
          <p:cNvPr id="156" name="……"/>
          <p:cNvSpPr/>
          <p:nvPr/>
        </p:nvSpPr>
        <p:spPr>
          <a:xfrm>
            <a:off x="3841686" y="5363659"/>
            <a:ext cx="1270001" cy="492442"/>
          </a:xfrm>
          <a:prstGeom prst="roundRect">
            <a:avLst>
              <a:gd name="adj" fmla="val 38685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r>
              <a:t>……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常用方式：分层组件化</a:t>
            </a:r>
          </a:p>
        </p:txBody>
      </p:sp>
      <p:sp>
        <p:nvSpPr>
          <p:cNvPr id="159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0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 Placeholder 2"/>
          <p:cNvSpPr txBox="1"/>
          <p:nvPr/>
        </p:nvSpPr>
        <p:spPr>
          <a:xfrm>
            <a:off x="897725" y="4908191"/>
            <a:ext cx="8290561" cy="629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68300" indent="-368300">
              <a:spcBef>
                <a:spcPts val="500"/>
              </a:spcBef>
              <a:buSzPct val="100000"/>
              <a:buChar char="-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带来的问题：</a:t>
            </a:r>
          </a:p>
          <a:p>
            <a:pPr marL="800100" lvl="1" indent="-3429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层级关系、依赖关系并不好确定</a:t>
            </a:r>
          </a:p>
          <a:p>
            <a:pPr marL="800100" lvl="1" indent="-3429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隔层调用，需要反向代理</a:t>
            </a:r>
          </a:p>
          <a:p>
            <a:pPr marL="800100" lvl="1" indent="-3429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同级调用，会存在互相依赖</a:t>
            </a:r>
          </a:p>
          <a:p>
            <a:pPr marL="342900" indent="-3429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400"/>
              </a:spcBef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lvl="1">
              <a:spcBef>
                <a:spcPts val="500"/>
              </a:spcBef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162" name="Screen Shot 2021-02-22 at 8.01.02 PM.jpg" descr="Screen Shot 2021-02-22 at 8.01.02 P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87" y="941802"/>
            <a:ext cx="6430626" cy="3805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组件服务化</a:t>
            </a:r>
          </a:p>
        </p:txBody>
      </p:sp>
      <p:sp>
        <p:nvSpPr>
          <p:cNvPr id="167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 Placeholder 2"/>
          <p:cNvSpPr txBox="1"/>
          <p:nvPr/>
        </p:nvSpPr>
        <p:spPr>
          <a:xfrm>
            <a:off x="1539267" y="5167771"/>
            <a:ext cx="8290560" cy="4897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大道至简，层级、依赖关系打扁平，完全解耦</a:t>
            </a:r>
          </a:p>
          <a:p>
            <a:pPr marL="342900" indent="-3429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每个组件作为一个服务，只关心自身业务和接口</a:t>
            </a:r>
          </a:p>
          <a:p>
            <a:pPr marL="342900" indent="-342900">
              <a:spcBef>
                <a:spcPts val="500"/>
              </a:spcBef>
              <a:buSzPct val="100000"/>
              <a:buChar char="•"/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扩展性强、可测试性强、灵活性高</a:t>
            </a:r>
            <a:endParaRPr sz="2400"/>
          </a:p>
          <a:p>
            <a:pPr lvl="1">
              <a:spcBef>
                <a:spcPts val="500"/>
              </a:spcBef>
              <a:defRPr sz="1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 lvl="1">
              <a:spcBef>
                <a:spcPts val="4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>
              <a:spcBef>
                <a:spcPts val="500"/>
              </a:spcBef>
              <a:defRPr sz="2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 marL="742950" lvl="1" indent="-285750">
              <a:spcBef>
                <a:spcPts val="500"/>
              </a:spcBef>
              <a:buSzPct val="100000"/>
              <a:buChar char="–"/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  <a:p>
            <a:pPr lvl="1">
              <a:spcBef>
                <a:spcPts val="500"/>
              </a:spcBef>
              <a:defRPr sz="14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/>
          </a:p>
        </p:txBody>
      </p:sp>
      <p:pic>
        <p:nvPicPr>
          <p:cNvPr id="170" name="Screen Shot 2021-02-22 at 8.04.09 PM.jpg" descr="Screen Shot 2021-02-22 at 8.04.09 P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07" y="1038089"/>
            <a:ext cx="5848986" cy="3872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文本框 50"/>
          <p:cNvSpPr txBox="1"/>
          <p:nvPr/>
        </p:nvSpPr>
        <p:spPr>
          <a:xfrm>
            <a:off x="1377636" y="333375"/>
            <a:ext cx="584898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服务间通信</a:t>
            </a:r>
          </a:p>
        </p:txBody>
      </p:sp>
      <p:sp>
        <p:nvSpPr>
          <p:cNvPr id="173" name="Line 4"/>
          <p:cNvSpPr/>
          <p:nvPr/>
        </p:nvSpPr>
        <p:spPr>
          <a:xfrm flipH="1">
            <a:off x="1260474" y="406400"/>
            <a:ext cx="1" cy="71914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8" y="404814"/>
            <a:ext cx="815976" cy="72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 Shot 2021-02-23 at 10.47.39 AM.jpg" descr="Screen Shot 2021-02-23 at 10.47.39 A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404532"/>
            <a:ext cx="7366000" cy="488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默认设计模板">
  <a:themeElements>
    <a:clrScheme name="默认设计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默认设计模板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默认设计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默认设计模板">
  <a:themeElements>
    <a:clrScheme name="默认设计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默认设计模板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默认设计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631</Words>
  <Application>Microsoft Macintosh PowerPoint</Application>
  <PresentationFormat>On-screen Show (4:3)</PresentationFormat>
  <Paragraphs>363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Microsoft YaHei</vt:lpstr>
      <vt:lpstr>Microsoft YaHei</vt:lpstr>
      <vt:lpstr>Arial</vt:lpstr>
      <vt:lpstr>Lucida Grande</vt:lpstr>
      <vt:lpstr>Menlo Regular</vt:lpstr>
      <vt:lpstr>Times New Roman</vt:lpstr>
      <vt:lpstr>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T105132</cp:lastModifiedBy>
  <cp:revision>7</cp:revision>
  <dcterms:modified xsi:type="dcterms:W3CDTF">2021-03-01T13:09:29Z</dcterms:modified>
</cp:coreProperties>
</file>